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CB97CD-1287-437C-B0B0-6B5B7CE153BB}">
  <a:tblStyle styleId="{31CB97CD-1287-437C-B0B0-6B5B7CE153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6fef4f27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6fef4f27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6fef4f27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6fef4f27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6fef4f27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6fef4f27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6fef4f27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86fef4f27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6fef4f27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6fef4f27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6fef4f27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6fef4f27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6fef4f27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6fef4f27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6fef4f27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6fef4f27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6fef4f27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6fef4f27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8b24277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8b24277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layground.tensorflow.org/" TargetMode="External"/><Relationship Id="rId4" Type="http://schemas.openxmlformats.org/officeDocument/2006/relationships/hyperlink" Target="https://torontolife.com/tech/ai-superstars-google-facebook-apple-studied-guy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ience.org/content/article/ai-researchers-allege-machine-learning-alchemy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ews.cornell.edu/stories/2019/09/professors-perceptron-paved-way-ai-60-years-too-soon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 Introduction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&amp; AI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7650" y="1768400"/>
            <a:ext cx="7688700" cy="27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 interactive example (design your simple neural network):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 Neural Network Playground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Important: what exactly is the machine learning, and how exactly is learning? 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Answer: the machine is learning weights, probabilities and numbers via backpropagation algorithms.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https://torontolife.com/tech/ai-superstars-google-facebook-apple-studied-guy/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Criticism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7650" y="1896000"/>
            <a:ext cx="384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https://www.science.org/content/article/ai-researchers-allege-machine-learning-alchemy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00" y="811025"/>
            <a:ext cx="4173224" cy="41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794025"/>
            <a:ext cx="7688700" cy="31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All started in 1957 (F. Rosenblatt) with the “Mark I Perceptron”: the goal was to automatically detect capital letters.</a:t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https://news.cornell.edu/stories/2019/09/professors-perceptron-paved-way-ai-60-years-too-soon</a:t>
            </a:r>
            <a:b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sz="16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76" y="2466625"/>
            <a:ext cx="3935801" cy="16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47" y="2334350"/>
            <a:ext cx="3071803" cy="23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and Deep Learning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784500"/>
            <a:ext cx="76887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main idea is to replicate the mechanism of vision/sensorial perception from the brain of living organisms. One of the seminal papers for neural networks (Hubel &amp; Wiesel 1962) tried to explain the vision mechanism in the cat’s brain:</a:t>
            </a:r>
            <a:endParaRPr sz="17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B0000"/>
                </a:solidFill>
                <a:latin typeface="Arial"/>
                <a:ea typeface="Arial"/>
                <a:cs typeface="Arial"/>
                <a:sym typeface="Arial"/>
              </a:rPr>
              <a:t>Hubel, D. H.; Wiesel, T. N. (1962). “Receptive fields, binocular interaction and functional architecture in the cat’s visual cortex”. The Journal of Physiology. 160 (45): 106–154. </a:t>
            </a:r>
            <a:r>
              <a:rPr lang="en" sz="1600">
                <a:solidFill>
                  <a:srgbClr val="337AB7"/>
                </a:solidFill>
                <a:latin typeface="Arial"/>
                <a:ea typeface="Arial"/>
                <a:cs typeface="Arial"/>
                <a:sym typeface="Arial"/>
              </a:rPr>
              <a:t>doi:10.1113/jphysiol.1962.sp006837</a:t>
            </a:r>
            <a:r>
              <a:rPr lang="en" sz="1600">
                <a:solidFill>
                  <a:srgbClr val="8B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rgbClr val="8B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Development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82675" y="1779625"/>
            <a:ext cx="76887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Neural Networks have been a success for computer vision, image analysis and classification problems; however we can use the method for regression, as well.</a:t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• It was able to identify capital letters.</a:t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• From 1960 - 1986, things progressed relatively slowly.</a:t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• D. Rumelhart, G. Hinton and R. Williams were able to achieve the first back-propagation network (Seminal paper “Learning Representations by back-propagating errors” Nature Vol. 323, 1986 ).</a:t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• 1990, P. Werbos, “Backpropagation Through Time: What It Does and How to Do It”</a:t>
            </a:r>
            <a:endParaRPr sz="14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50">
                <a:solidFill>
                  <a:srgbClr val="333333"/>
                </a:solidFill>
                <a:highlight>
                  <a:srgbClr val="FFFFFF"/>
                </a:highlight>
              </a:rPr>
              <a:t>• G. Hinton and R. Salakhutdinov examined the capability of neural nets for image recognition in 2006. Explosive research into neural nets from 2006 - today.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501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Inspired Design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49400" y="1752668"/>
            <a:ext cx="49716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Fun Fact: A frog has enough neurons to learn how to drive your car, but if it did, it would occupy its entire memory and it would not know how to feed itself.</a:t>
            </a:r>
            <a:endParaRPr sz="1600"/>
          </a:p>
        </p:txBody>
      </p:sp>
      <p:graphicFrame>
        <p:nvGraphicFramePr>
          <p:cNvPr id="114" name="Google Shape;114;p17"/>
          <p:cNvGraphicFramePr/>
          <p:nvPr/>
        </p:nvGraphicFramePr>
        <p:xfrm>
          <a:off x="6283900" y="6888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{31CB97CD-1287-437C-B0B0-6B5B7CE153BB}</a:tableStyleId>
              </a:tblPr>
              <a:tblGrid>
                <a:gridCol w="1331500"/>
                <a:gridCol w="1331500"/>
              </a:tblGrid>
              <a:tr h="42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Species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# of Neurons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 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960 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 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 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760 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owl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4.7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monkey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human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86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300" y="2639800"/>
            <a:ext cx="2437801" cy="24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Artificial Neuron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75" y="1853850"/>
            <a:ext cx="516735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Artificial Neuron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875" y="1853850"/>
            <a:ext cx="6663676" cy="29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4741375" y="3993225"/>
            <a:ext cx="34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artificial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neuron computes a weighted combination of input values followed by an activation function.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Activator Functions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1929250"/>
            <a:ext cx="2899200" cy="28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creating Neural Nets we prefer </a:t>
            </a:r>
            <a:r>
              <a:rPr lang="en" sz="1600"/>
              <a:t>libraries</a:t>
            </a:r>
            <a:r>
              <a:rPr lang="en" sz="1600"/>
              <a:t> that are hardware efficient, such as Torch or Tensorflow.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Activation functions in Tensorflow include: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ReLu, LeakyRelu, GeLU, SeLU, SoftMax, Sigmoid, Tanh, Hard Sigmoid, Swish.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126" y="888425"/>
            <a:ext cx="5449876" cy="4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Problems: Vanishing Gradient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75" y="1853850"/>
            <a:ext cx="520046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